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6"/>
  </p:notesMasterIdLst>
  <p:sldIdLst>
    <p:sldId id="256" r:id="rId2"/>
    <p:sldId id="285" r:id="rId3"/>
    <p:sldId id="286" r:id="rId4"/>
    <p:sldId id="259" r:id="rId5"/>
    <p:sldId id="258" r:id="rId6"/>
    <p:sldId id="257" r:id="rId7"/>
    <p:sldId id="305" r:id="rId8"/>
    <p:sldId id="294" r:id="rId9"/>
    <p:sldId id="296" r:id="rId10"/>
    <p:sldId id="293" r:id="rId11"/>
    <p:sldId id="288" r:id="rId12"/>
    <p:sldId id="302" r:id="rId13"/>
    <p:sldId id="301" r:id="rId14"/>
    <p:sldId id="303" r:id="rId15"/>
    <p:sldId id="309" r:id="rId16"/>
    <p:sldId id="308" r:id="rId17"/>
    <p:sldId id="312" r:id="rId18"/>
    <p:sldId id="272" r:id="rId19"/>
    <p:sldId id="284" r:id="rId20"/>
    <p:sldId id="306" r:id="rId21"/>
    <p:sldId id="313" r:id="rId22"/>
    <p:sldId id="314" r:id="rId23"/>
    <p:sldId id="315" r:id="rId24"/>
    <p:sldId id="316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2A00"/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21" autoAdjust="0"/>
  </p:normalViewPr>
  <p:slideViewPr>
    <p:cSldViewPr snapToGrid="0">
      <p:cViewPr varScale="1">
        <p:scale>
          <a:sx n="93" d="100"/>
          <a:sy n="9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0DC7E-6256-44F7-A6F0-B2C6E3C20584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90879-944F-4913-A801-479726D535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31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SLIDES_API62028226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SLIDES_API62028226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>
          <a:extLst>
            <a:ext uri="{FF2B5EF4-FFF2-40B4-BE49-F238E27FC236}">
              <a16:creationId xmlns:a16="http://schemas.microsoft.com/office/drawing/2014/main" id="{E4651B93-ABC4-CE03-D535-ABEC10DB7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SLIDES_API620282262_11:notes">
            <a:extLst>
              <a:ext uri="{FF2B5EF4-FFF2-40B4-BE49-F238E27FC236}">
                <a16:creationId xmlns:a16="http://schemas.microsoft.com/office/drawing/2014/main" id="{9B6588DE-CB22-BAC1-47B2-7AECAF3F5B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SLIDES_API620282262_11:notes">
            <a:extLst>
              <a:ext uri="{FF2B5EF4-FFF2-40B4-BE49-F238E27FC236}">
                <a16:creationId xmlns:a16="http://schemas.microsoft.com/office/drawing/2014/main" id="{88F7B1EA-9BB7-7A83-CF5B-5CB393747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69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SLIDES_API62028226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SLIDES_API62028226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6D78-7A84-02E4-3F52-D4AD84BA4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10CF3-DA3A-CAC4-08EE-8B501568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9290-D74E-EF42-1F12-63164695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2F6A-ADC4-6A54-784B-3421E59F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8F04-59EE-3140-042C-D5D481A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01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4C14-AD1A-6173-B707-EFFA77A4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941E2-417F-15E2-F870-3C9C3B4C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626F0-A892-58FB-968D-741DD1C7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10F6-9944-8ECE-19B0-EADF007A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BC82-A039-4B71-95CE-3A7A9D50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8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182DC-DE7F-3AF1-7393-6BC6F97D7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E8871-0EF4-BF54-E146-CA81FFDEA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235E-8BCC-409A-1FF3-AD799ABD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CB32-835E-F2DB-7405-01FC724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F9F7-CCFD-9D95-8F9F-2372BA8D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24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lide With Bullet Points v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/>
          <p:nvPr/>
        </p:nvSpPr>
        <p:spPr>
          <a:xfrm>
            <a:off x="11148105" y="5396763"/>
            <a:ext cx="2117600" cy="2117600"/>
          </a:xfrm>
          <a:prstGeom prst="donut">
            <a:avLst>
              <a:gd name="adj" fmla="val 17041"/>
            </a:avLst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5" name="Google Shape;255;p20"/>
          <p:cNvGrpSpPr/>
          <p:nvPr/>
        </p:nvGrpSpPr>
        <p:grpSpPr>
          <a:xfrm>
            <a:off x="3171556" y="-917625"/>
            <a:ext cx="3036717" cy="3036717"/>
            <a:chOff x="987244" y="313753"/>
            <a:chExt cx="555321" cy="555321"/>
          </a:xfrm>
        </p:grpSpPr>
        <p:grpSp>
          <p:nvGrpSpPr>
            <p:cNvPr id="256" name="Google Shape;256;p20"/>
            <p:cNvGrpSpPr/>
            <p:nvPr/>
          </p:nvGrpSpPr>
          <p:grpSpPr>
            <a:xfrm>
              <a:off x="1068575" y="395075"/>
              <a:ext cx="392675" cy="392675"/>
              <a:chOff x="458050" y="265600"/>
              <a:chExt cx="392675" cy="392675"/>
            </a:xfrm>
          </p:grpSpPr>
          <p:sp>
            <p:nvSpPr>
              <p:cNvPr id="257" name="Google Shape;257;p20"/>
              <p:cNvSpPr/>
              <p:nvPr/>
            </p:nvSpPr>
            <p:spPr>
              <a:xfrm>
                <a:off x="638050" y="265600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638050" y="5229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 rot="-5400000">
                <a:off x="509350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 rot="-5400000">
                <a:off x="766725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261" name="Google Shape;261;p20"/>
            <p:cNvGrpSpPr/>
            <p:nvPr/>
          </p:nvGrpSpPr>
          <p:grpSpPr>
            <a:xfrm rot="-2700000">
              <a:off x="1068569" y="395078"/>
              <a:ext cx="392671" cy="392671"/>
              <a:chOff x="458050" y="265600"/>
              <a:chExt cx="392675" cy="392675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638050" y="265600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38050" y="5229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 rot="-5400000">
                <a:off x="509350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 rot="-5400000">
                <a:off x="766725" y="394275"/>
                <a:ext cx="32700" cy="135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sp>
        <p:nvSpPr>
          <p:cNvPr id="266" name="Google Shape;266;p20"/>
          <p:cNvSpPr/>
          <p:nvPr/>
        </p:nvSpPr>
        <p:spPr>
          <a:xfrm>
            <a:off x="-80867" y="3239200"/>
            <a:ext cx="5556800" cy="36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6219767" y="932133"/>
            <a:ext cx="55568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-80867" y="-114167"/>
            <a:ext cx="3147600" cy="33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20"/>
          <p:cNvSpPr>
            <a:spLocks noGrp="1"/>
          </p:cNvSpPr>
          <p:nvPr>
            <p:ph type="pic" idx="2"/>
          </p:nvPr>
        </p:nvSpPr>
        <p:spPr>
          <a:xfrm>
            <a:off x="375767" y="356733"/>
            <a:ext cx="4635200" cy="6132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>
            <a:off x="-80867" y="6492700"/>
            <a:ext cx="456800" cy="4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6313100" y="1945067"/>
            <a:ext cx="5463600" cy="34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98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Slide with 3 columns-v3 1 Image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"/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9pPr>
          </a:lstStyle>
          <a:p>
            <a:endParaRPr/>
          </a:p>
        </p:txBody>
      </p:sp>
      <p:sp>
        <p:nvSpPr>
          <p:cNvPr id="822" name="Google Shape;822;p37"/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37"/>
          <p:cNvSpPr txBox="1">
            <a:spLocks noGrp="1"/>
          </p:cNvSpPr>
          <p:nvPr>
            <p:ph type="body" idx="2"/>
          </p:nvPr>
        </p:nvSpPr>
        <p:spPr>
          <a:xfrm>
            <a:off x="1032700" y="3775871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37"/>
          <p:cNvSpPr/>
          <p:nvPr/>
        </p:nvSpPr>
        <p:spPr>
          <a:xfrm flipH="1">
            <a:off x="10887967" y="77732"/>
            <a:ext cx="1509600" cy="1509600"/>
          </a:xfrm>
          <a:prstGeom prst="donut">
            <a:avLst>
              <a:gd name="adj" fmla="val 17041"/>
            </a:avLst>
          </a:prstGeom>
          <a:noFill/>
          <a:ln w="3810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5" name="Google Shape;825;p37"/>
          <p:cNvGrpSpPr/>
          <p:nvPr/>
        </p:nvGrpSpPr>
        <p:grpSpPr>
          <a:xfrm rot="-5400000">
            <a:off x="-1513386" y="3670527"/>
            <a:ext cx="4423039" cy="312464"/>
            <a:chOff x="-4640549" y="265600"/>
            <a:chExt cx="5491274" cy="392675"/>
          </a:xfrm>
        </p:grpSpPr>
        <p:sp>
          <p:nvSpPr>
            <p:cNvPr id="826" name="Google Shape;826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8" name="Google Shape;828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9" name="Google Shape;829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30" name="Google Shape;830;p37"/>
          <p:cNvSpPr txBox="1">
            <a:spLocks noGrp="1"/>
          </p:cNvSpPr>
          <p:nvPr>
            <p:ph type="subTitle" idx="3"/>
          </p:nvPr>
        </p:nvSpPr>
        <p:spPr>
          <a:xfrm>
            <a:off x="8626133" y="3318739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37"/>
          <p:cNvSpPr txBox="1">
            <a:spLocks noGrp="1"/>
          </p:cNvSpPr>
          <p:nvPr>
            <p:ph type="body" idx="4"/>
          </p:nvPr>
        </p:nvSpPr>
        <p:spPr>
          <a:xfrm>
            <a:off x="8626133" y="3817024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832" name="Google Shape;832;p37"/>
          <p:cNvGrpSpPr/>
          <p:nvPr/>
        </p:nvGrpSpPr>
        <p:grpSpPr>
          <a:xfrm rot="-5400000">
            <a:off x="6080049" y="3737612"/>
            <a:ext cx="4423039" cy="312464"/>
            <a:chOff x="-4640549" y="265600"/>
            <a:chExt cx="5491274" cy="392675"/>
          </a:xfrm>
        </p:grpSpPr>
        <p:sp>
          <p:nvSpPr>
            <p:cNvPr id="833" name="Google Shape;833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37" name="Google Shape;837;p37"/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37"/>
          <p:cNvSpPr txBox="1">
            <a:spLocks noGrp="1"/>
          </p:cNvSpPr>
          <p:nvPr>
            <p:ph type="body" idx="6"/>
          </p:nvPr>
        </p:nvSpPr>
        <p:spPr>
          <a:xfrm>
            <a:off x="4829417" y="3775871"/>
            <a:ext cx="2996800" cy="22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>
                <a:solidFill>
                  <a:schemeClr val="lt2"/>
                </a:solidFill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○"/>
              <a:defRPr>
                <a:solidFill>
                  <a:schemeClr val="lt2"/>
                </a:solidFill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839" name="Google Shape;839;p37"/>
          <p:cNvGrpSpPr/>
          <p:nvPr/>
        </p:nvGrpSpPr>
        <p:grpSpPr>
          <a:xfrm rot="-5400000">
            <a:off x="2283331" y="3670527"/>
            <a:ext cx="4423039" cy="312464"/>
            <a:chOff x="-4640549" y="265600"/>
            <a:chExt cx="5491274" cy="392675"/>
          </a:xfrm>
        </p:grpSpPr>
        <p:sp>
          <p:nvSpPr>
            <p:cNvPr id="840" name="Google Shape;840;p37"/>
            <p:cNvSpPr/>
            <p:nvPr/>
          </p:nvSpPr>
          <p:spPr>
            <a:xfrm>
              <a:off x="638050" y="265600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638050" y="5229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 rot="-5400000">
              <a:off x="-2039849" y="-2155107"/>
              <a:ext cx="32700" cy="5234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 rot="-5400000">
              <a:off x="766725" y="394275"/>
              <a:ext cx="32700" cy="13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44" name="Google Shape;844;p37"/>
          <p:cNvSpPr>
            <a:spLocks noGrp="1"/>
          </p:cNvSpPr>
          <p:nvPr>
            <p:ph type="pic" idx="7"/>
          </p:nvPr>
        </p:nvSpPr>
        <p:spPr>
          <a:xfrm>
            <a:off x="1032700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  <p:sp>
        <p:nvSpPr>
          <p:cNvPr id="845" name="Google Shape;845;p37"/>
          <p:cNvSpPr>
            <a:spLocks noGrp="1"/>
          </p:cNvSpPr>
          <p:nvPr>
            <p:ph type="pic" idx="8"/>
          </p:nvPr>
        </p:nvSpPr>
        <p:spPr>
          <a:xfrm>
            <a:off x="4829433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37"/>
          <p:cNvSpPr>
            <a:spLocks noGrp="1"/>
          </p:cNvSpPr>
          <p:nvPr>
            <p:ph type="pic" idx="9"/>
          </p:nvPr>
        </p:nvSpPr>
        <p:spPr>
          <a:xfrm>
            <a:off x="8626167" y="1587333"/>
            <a:ext cx="2996800" cy="1509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1145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E46962"/>
          </p15:clr>
        </p15:guide>
        <p15:guide id="2" pos="2282">
          <p15:clr>
            <a:srgbClr val="E46962"/>
          </p15:clr>
        </p15:guide>
        <p15:guide id="3" orient="horz" pos="1463">
          <p15:clr>
            <a:srgbClr val="E46962"/>
          </p15:clr>
        </p15:guide>
        <p15:guide id="4" pos="4075">
          <p15:clr>
            <a:srgbClr val="E46962"/>
          </p15:clr>
        </p15:guide>
        <p15:guide id="5" orient="horz" pos="156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1CD4-4821-0C0F-048A-5A2180F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7991-959C-9BB2-3171-07E06582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F7AC-82FC-69AE-BC58-3BF7B95E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FA7A-4A23-E4D9-0AEF-A6899C81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C64B7-4150-8F6E-A20A-9C05B2A4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D14C-A06F-4671-6D73-791DBC2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E90B-DA5A-CB94-A46C-9C6B90D7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1198E-57BE-D68F-DD03-9B95A6AF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54E3-862C-DDF4-3CD5-0D0A4AFC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3991-B903-670C-34CC-012678FF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4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A471-0B04-130B-5A96-6BA96778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195F-DB21-6A32-9632-4244F55C3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C24E6-38D9-4B2E-B828-701652498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B728-2AE5-C0E9-6647-ED7492F7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EF99-18ED-FEBD-C004-063BD8FA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CB92-D9F6-9B62-27B7-10AC7EF8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65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52A-7999-A4D0-F4FB-08513D18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3FBE7-D743-49BC-6EC6-0B325AB58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F593F-D211-E737-C6C3-D6F2A394E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8601D-42FC-6039-5096-1B6E5B33E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847D2-49D5-1EBB-8255-83C5877E2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0CB6-99F0-02D7-60C1-E23C9E48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DB6FA-FED6-DB00-78A0-CC5288BA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8336A-343F-0804-D3C8-1148CEB2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38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8F25-EB42-73BD-FC15-A7B3E12B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068F0-DC02-9D0D-BDFD-0A6EE7B2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D81D-37FD-7187-F4B0-76049749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FF6BC-7C70-4FF9-C0BE-4F42CCE6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76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B2B66-D805-6433-7B18-EC384758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829BA-8F67-1B03-DBAB-2DFA5C7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6CC5-BC72-AEBB-20BA-5DC1DE18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3599-F629-F16F-0C41-35EA781D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41A4-44BA-27BF-F8D5-D98D0FAD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A70B6-B0ED-55EE-62AC-800725CCA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BFA63-8A54-8713-A647-E9CEF409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9015-F828-1276-B8AC-48E6B05A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543CD-C2E3-243D-B461-6599B9F2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7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6D6-0777-6BE0-D6BC-16A16194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41EF3-E7AA-1242-3F94-EEBA0BE3A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7574D-D1E5-1CFE-C4AF-D3FA26135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9E0E0-C89D-766B-5CFE-226C70E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36214-4789-B403-73EB-328A6100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7D2D8-3A5C-1E4B-FAE1-86BD9932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3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86508-67BC-27FF-3033-ECEB4BE0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615FF-E4C0-7692-BDAD-865A30C4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8EE8-B4DF-3F1B-26CF-E4A9F1094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41E-1CBB-48DE-8CE0-A621BBE7DB28}" type="datetimeFigureOut">
              <a:rPr lang="es-ES" smtClean="0"/>
              <a:t>20/12/2024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5F6E-9D33-25E5-1843-E39288A81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3AF8-EAE4-FA92-9ECF-DD4A20532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84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1876"/>
            <a:ext cx="5218495" cy="2421924"/>
          </a:xfrm>
        </p:spPr>
        <p:txBody>
          <a:bodyPr>
            <a:noAutofit/>
          </a:bodyPr>
          <a:lstStyle/>
          <a:p>
            <a:pPr algn="ctr"/>
            <a: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  <a:t>Air Quality Prediction</a:t>
            </a:r>
            <a:b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" sz="6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E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79693"/>
            <a:ext cx="5288692" cy="1538416"/>
          </a:xfrm>
        </p:spPr>
        <p:txBody>
          <a:bodyPr>
            <a:normAutofit/>
          </a:bodyPr>
          <a:lstStyle/>
          <a:p>
            <a:pPr algn="ctr"/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Predicting AQI based on pollutant levels (CO, O3, NO2, SO2, PM10, PM2.5) 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CCF27C-2736-C212-AFA2-E4AAA99ACB6F}"/>
              </a:ext>
            </a:extLst>
          </p:cNvPr>
          <p:cNvSpPr txBox="1">
            <a:spLocks/>
          </p:cNvSpPr>
          <p:nvPr/>
        </p:nvSpPr>
        <p:spPr>
          <a:xfrm>
            <a:off x="41013" y="5799437"/>
            <a:ext cx="4022124" cy="778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Arman </a:t>
            </a:r>
            <a:r>
              <a:rPr lang="en-US" sz="1600" dirty="0" err="1"/>
              <a:t>Ghaziaskari</a:t>
            </a:r>
            <a:r>
              <a:rPr lang="en-US" sz="1600" dirty="0"/>
              <a:t> Naeini</a:t>
            </a:r>
          </a:p>
          <a:p>
            <a:pPr algn="l"/>
            <a:r>
              <a:rPr lang="en-US" sz="1600" dirty="0"/>
              <a:t>December 2024</a:t>
            </a:r>
          </a:p>
        </p:txBody>
      </p:sp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53ADB075-9F07-F897-41DD-E0FD23BA9C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B9B89A76-6E2F-CAD1-63D1-A5B0A9B10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029F5-09A3-D43C-DC55-D4D42AADB8B1}"/>
              </a:ext>
            </a:extLst>
          </p:cNvPr>
          <p:cNvSpPr txBox="1"/>
          <p:nvPr/>
        </p:nvSpPr>
        <p:spPr>
          <a:xfrm>
            <a:off x="2990335" y="4057820"/>
            <a:ext cx="617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970D0-E6E5-3CAD-8EA1-573B0ACB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95" y="3276600"/>
            <a:ext cx="6973505" cy="3581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BD559C-2CCE-B171-5884-1E637B43A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95" y="10318"/>
            <a:ext cx="6982627" cy="6840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6921-55CE-5A36-84BB-920BB159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1890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EEA2E-AA79-7AF9-54FE-CCFDE5EF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" y="792479"/>
            <a:ext cx="7921440" cy="503297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216AFB6-DF1C-21EF-E61F-988E0104E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83616"/>
              </p:ext>
            </p:extLst>
          </p:nvPr>
        </p:nvGraphicFramePr>
        <p:xfrm>
          <a:off x="8779510" y="4846320"/>
          <a:ext cx="3244850" cy="200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0760">
                  <a:extLst>
                    <a:ext uri="{9D8B030D-6E8A-4147-A177-3AD203B41FA5}">
                      <a16:colId xmlns:a16="http://schemas.microsoft.com/office/drawing/2014/main" val="3527718895"/>
                    </a:ext>
                  </a:extLst>
                </a:gridCol>
                <a:gridCol w="1694090">
                  <a:extLst>
                    <a:ext uri="{9D8B030D-6E8A-4147-A177-3AD203B41FA5}">
                      <a16:colId xmlns:a16="http://schemas.microsoft.com/office/drawing/2014/main" val="3495062987"/>
                    </a:ext>
                  </a:extLst>
                </a:gridCol>
              </a:tblGrid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 err="1">
                          <a:effectLst/>
                        </a:rPr>
                        <a:t>Feature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Importance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6541281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PM2.5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0.697276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6358028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0.105519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7761689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NO2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0.063716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88131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O3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0.053219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7183188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PM10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0.053100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9896803"/>
                  </a:ext>
                </a:extLst>
              </a:tr>
              <a:tr h="2861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0.027170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2575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B93FBD-0F96-9C4E-FC7A-94C07896F7F2}"/>
              </a:ext>
            </a:extLst>
          </p:cNvPr>
          <p:cNvSpPr txBox="1"/>
          <p:nvPr/>
        </p:nvSpPr>
        <p:spPr>
          <a:xfrm>
            <a:off x="1934211" y="6065521"/>
            <a:ext cx="295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29E4F-DAEC-2C18-41E7-F66BDB44DEBE}"/>
              </a:ext>
            </a:extLst>
          </p:cNvPr>
          <p:cNvSpPr txBox="1"/>
          <p:nvPr/>
        </p:nvSpPr>
        <p:spPr>
          <a:xfrm>
            <a:off x="8022352" y="1183673"/>
            <a:ext cx="41696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Controlling PM2.5 emissions should be the primary focus for improving air quality. </a:t>
            </a:r>
          </a:p>
          <a:p>
            <a:endParaRPr lang="en-US" dirty="0"/>
          </a:p>
          <a:p>
            <a:r>
              <a:rPr lang="en-US" dirty="0"/>
              <a:t> CO's contribution highlights the need to monitor traffic emissions and combustion activities more closely.</a:t>
            </a:r>
          </a:p>
          <a:p>
            <a:endParaRPr lang="en-US" dirty="0"/>
          </a:p>
          <a:p>
            <a:r>
              <a:rPr lang="en-US" dirty="0"/>
              <a:t>NO2 (Nitrogen Dioxide), O3 (Ozone), and PM10 have relatively low importances.</a:t>
            </a:r>
          </a:p>
          <a:p>
            <a:r>
              <a:rPr lang="en-US" dirty="0"/>
              <a:t>These pollutants still influence air quality but are less significant compared to PM2.5.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2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D620-31A0-DAC8-F751-3A4A6E77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C18F-E8FD-3752-A02D-787CE342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3599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15396-8FBC-37C2-6998-E7388D2AA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206227"/>
              </p:ext>
            </p:extLst>
          </p:nvPr>
        </p:nvGraphicFramePr>
        <p:xfrm>
          <a:off x="757880" y="951964"/>
          <a:ext cx="10008973" cy="590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627">
                  <a:extLst>
                    <a:ext uri="{9D8B030D-6E8A-4147-A177-3AD203B41FA5}">
                      <a16:colId xmlns:a16="http://schemas.microsoft.com/office/drawing/2014/main" val="1895761423"/>
                    </a:ext>
                  </a:extLst>
                </a:gridCol>
                <a:gridCol w="2001795">
                  <a:extLst>
                    <a:ext uri="{9D8B030D-6E8A-4147-A177-3AD203B41FA5}">
                      <a16:colId xmlns:a16="http://schemas.microsoft.com/office/drawing/2014/main" val="2770008535"/>
                    </a:ext>
                  </a:extLst>
                </a:gridCol>
                <a:gridCol w="2081866">
                  <a:extLst>
                    <a:ext uri="{9D8B030D-6E8A-4147-A177-3AD203B41FA5}">
                      <a16:colId xmlns:a16="http://schemas.microsoft.com/office/drawing/2014/main" val="2340363045"/>
                    </a:ext>
                  </a:extLst>
                </a:gridCol>
                <a:gridCol w="1895032">
                  <a:extLst>
                    <a:ext uri="{9D8B030D-6E8A-4147-A177-3AD203B41FA5}">
                      <a16:colId xmlns:a16="http://schemas.microsoft.com/office/drawing/2014/main" val="3867568301"/>
                    </a:ext>
                  </a:extLst>
                </a:gridCol>
                <a:gridCol w="1841653">
                  <a:extLst>
                    <a:ext uri="{9D8B030D-6E8A-4147-A177-3AD203B41FA5}">
                      <a16:colId xmlns:a16="http://schemas.microsoft.com/office/drawing/2014/main" val="1088541123"/>
                    </a:ext>
                  </a:extLst>
                </a:gridCol>
              </a:tblGrid>
              <a:tr h="550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Model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kern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Accuracy</a:t>
                      </a:r>
                      <a:endParaRPr lang="es-ES" sz="1800" b="0" i="0" kern="1200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F1-score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ROC AUC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Recall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76009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35991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0.9330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226310"/>
                  </a:ext>
                </a:extLst>
              </a:tr>
              <a:tr h="1022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0.9897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0.7103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0897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0.9258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198263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0.8367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0.7029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803870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7156551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0.7727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38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A6F94-967D-6B08-5F35-2CCF3C53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4AE58-94D1-42A1-3AF4-7B2A2A1A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0502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4B54BA-4D90-91A8-4F8F-E128B6C3B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4" y="741420"/>
            <a:ext cx="8220166" cy="611658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5F027A-D339-0374-FC2E-DD9703C4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447243"/>
              </p:ext>
            </p:extLst>
          </p:nvPr>
        </p:nvGraphicFramePr>
        <p:xfrm>
          <a:off x="8479246" y="3872622"/>
          <a:ext cx="3459480" cy="24869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3334">
                  <a:extLst>
                    <a:ext uri="{9D8B030D-6E8A-4147-A177-3AD203B41FA5}">
                      <a16:colId xmlns:a16="http://schemas.microsoft.com/office/drawing/2014/main" val="3157243398"/>
                    </a:ext>
                  </a:extLst>
                </a:gridCol>
                <a:gridCol w="1806146">
                  <a:extLst>
                    <a:ext uri="{9D8B030D-6E8A-4147-A177-3AD203B41FA5}">
                      <a16:colId xmlns:a16="http://schemas.microsoft.com/office/drawing/2014/main" val="1123445643"/>
                    </a:ext>
                  </a:extLst>
                </a:gridCol>
              </a:tblGrid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Feature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Importance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555561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PM2.5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0.596267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0943201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NO2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0.112122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58318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CO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0.105613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560960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PM10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0.087409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762052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O3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0.055173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0031297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>
                          <a:effectLst/>
                        </a:rPr>
                        <a:t>SO2</a:t>
                      </a:r>
                      <a:endParaRPr lang="es-E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100" kern="100" dirty="0">
                          <a:effectLst/>
                        </a:rPr>
                        <a:t>0.043416</a:t>
                      </a:r>
                      <a:endParaRPr lang="es-E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52492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B5EC0B2-FD99-292B-76F0-DEBE52FBC226}"/>
              </a:ext>
            </a:extLst>
          </p:cNvPr>
          <p:cNvSpPr txBox="1"/>
          <p:nvPr/>
        </p:nvSpPr>
        <p:spPr>
          <a:xfrm>
            <a:off x="6903720" y="6334780"/>
            <a:ext cx="6598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2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es-ES" sz="2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B1F4C-C3F1-2FA0-69D0-66E639132436}"/>
              </a:ext>
            </a:extLst>
          </p:cNvPr>
          <p:cNvSpPr txBox="1"/>
          <p:nvPr/>
        </p:nvSpPr>
        <p:spPr>
          <a:xfrm>
            <a:off x="8960635" y="880411"/>
            <a:ext cx="297809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Controlling PM2.5 emissions should be the primary focus for improving air quality. </a:t>
            </a:r>
          </a:p>
          <a:p>
            <a:endParaRPr lang="en-US" dirty="0"/>
          </a:p>
          <a:p>
            <a:r>
              <a:rPr lang="en-US" dirty="0"/>
              <a:t> NO2, CO's contribution highlights the need to monitor traffic emissions and combustion activities more closely.</a:t>
            </a:r>
          </a:p>
        </p:txBody>
      </p:sp>
    </p:spTree>
    <p:extLst>
      <p:ext uri="{BB962C8B-B14F-4D97-AF65-F5344CB8AC3E}">
        <p14:creationId xmlns:p14="http://schemas.microsoft.com/office/powerpoint/2010/main" val="284833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473C-7DE7-075E-F26F-F466FCA5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/>
          <a:lstStyle/>
          <a:p>
            <a:r>
              <a:rPr lang="es-ES" b="1" dirty="0"/>
              <a:t>Deep </a:t>
            </a:r>
            <a:r>
              <a:rPr lang="es-ES" b="1" dirty="0" err="1"/>
              <a:t>Learning-MPLs-Classification</a:t>
            </a:r>
            <a:endParaRPr lang="es-E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FEEDC8-807C-B744-7C04-EEA9B0814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707639"/>
              </p:ext>
            </p:extLst>
          </p:nvPr>
        </p:nvGraphicFramePr>
        <p:xfrm>
          <a:off x="7955281" y="2297430"/>
          <a:ext cx="4236719" cy="2363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4520">
                  <a:extLst>
                    <a:ext uri="{9D8B030D-6E8A-4147-A177-3AD203B41FA5}">
                      <a16:colId xmlns:a16="http://schemas.microsoft.com/office/drawing/2014/main" val="3659179300"/>
                    </a:ext>
                  </a:extLst>
                </a:gridCol>
                <a:gridCol w="2222199">
                  <a:extLst>
                    <a:ext uri="{9D8B030D-6E8A-4147-A177-3AD203B41FA5}">
                      <a16:colId xmlns:a16="http://schemas.microsoft.com/office/drawing/2014/main" val="510388449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PM2.5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052582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709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40109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426606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7522197"/>
                  </a:ext>
                </a:extLst>
              </a:tr>
              <a:tr h="38185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400342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D4BFA20-FFDA-0C53-4B90-6099A4A21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3344"/>
            <a:ext cx="7955282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6EF05-74FC-41C0-A32E-F8AA8F11669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Deep </a:t>
            </a:r>
            <a:r>
              <a:rPr lang="es-ES" b="1" dirty="0" err="1"/>
              <a:t>Learning-MPLs-Regressiom</a:t>
            </a:r>
            <a:endParaRPr lang="es-E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F8DB8-C541-6EF3-CB60-30512C94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8319754" cy="574548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640D5BB-8E0E-874F-1B1A-4C38797D6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48476"/>
              </p:ext>
            </p:extLst>
          </p:nvPr>
        </p:nvGraphicFramePr>
        <p:xfrm>
          <a:off x="8319754" y="2247900"/>
          <a:ext cx="3872247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68">
                  <a:extLst>
                    <a:ext uri="{9D8B030D-6E8A-4147-A177-3AD203B41FA5}">
                      <a16:colId xmlns:a16="http://schemas.microsoft.com/office/drawing/2014/main" val="408947310"/>
                    </a:ext>
                  </a:extLst>
                </a:gridCol>
                <a:gridCol w="1858679">
                  <a:extLst>
                    <a:ext uri="{9D8B030D-6E8A-4147-A177-3AD203B41FA5}">
                      <a16:colId xmlns:a16="http://schemas.microsoft.com/office/drawing/2014/main" val="3920425664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  PM2.5               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0.6051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8549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CO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0.1024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5711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PM10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0.0872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1495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NO2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0.0818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6878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O3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0.0711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182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SO2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0.0524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08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6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83B75-C687-515C-8981-FA0F79F2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7E8CA8-B457-B162-024F-A15518D00CD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Regression</a:t>
            </a:r>
            <a:endParaRPr lang="es-E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89731-7866-6C53-EBDD-C3E195A3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5818814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1984FA-151E-F1E6-57CA-B00F3D8E5A38}"/>
              </a:ext>
            </a:extLst>
          </p:cNvPr>
          <p:cNvSpPr/>
          <p:nvPr/>
        </p:nvSpPr>
        <p:spPr>
          <a:xfrm>
            <a:off x="-8819" y="894365"/>
            <a:ext cx="104227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CE150-4701-120C-2C3B-CA6FFA5D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632" y="1112521"/>
            <a:ext cx="6364367" cy="4351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DCF871-07C9-A064-2D71-65C0F0A2CF08}"/>
              </a:ext>
            </a:extLst>
          </p:cNvPr>
          <p:cNvSpPr/>
          <p:nvPr/>
        </p:nvSpPr>
        <p:spPr>
          <a:xfrm>
            <a:off x="11152665" y="990282"/>
            <a:ext cx="6463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71D608-06F2-85E3-4B6E-F89FD2FAC1D6}"/>
              </a:ext>
            </a:extLst>
          </p:cNvPr>
          <p:cNvSpPr txBox="1">
            <a:spLocks/>
          </p:cNvSpPr>
          <p:nvPr/>
        </p:nvSpPr>
        <p:spPr>
          <a:xfrm>
            <a:off x="382571" y="5658095"/>
            <a:ext cx="10972800" cy="1600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Both models agree on the primary role of PM2.5 in AQI prediction, underscoring its generalizability across methods.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en-US" sz="14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Health and Policy Implications: The prominence of PM2.5, CO, and PM10 aligns with their known adverse health effects, underscoring their importance in air quality management policies.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3858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480C-359A-3B24-6E8E-2553D830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39D1-1D89-0EA9-8B66-D944F5E15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9151AB-3B44-CFE3-B81A-59E4710C324F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Classification</a:t>
            </a:r>
            <a:endParaRPr lang="es-E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FD653-B12F-E8D5-B1DE-F755F2F27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1560"/>
            <a:ext cx="5867401" cy="46737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585A9E-8692-EA72-7423-FAD25627BDE2}"/>
              </a:ext>
            </a:extLst>
          </p:cNvPr>
          <p:cNvSpPr/>
          <p:nvPr/>
        </p:nvSpPr>
        <p:spPr>
          <a:xfrm>
            <a:off x="-8819" y="894365"/>
            <a:ext cx="104227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MPLs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D99EC-CC2D-22D8-F6F4-5FF397F4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051561"/>
            <a:ext cx="6324600" cy="46737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54448D-783B-0434-6A73-767E0D3141AB}"/>
              </a:ext>
            </a:extLst>
          </p:cNvPr>
          <p:cNvSpPr/>
          <p:nvPr/>
        </p:nvSpPr>
        <p:spPr>
          <a:xfrm>
            <a:off x="11152665" y="990282"/>
            <a:ext cx="6463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3F486-8360-5167-0483-0BD64F9994D1}"/>
              </a:ext>
            </a:extLst>
          </p:cNvPr>
          <p:cNvSpPr txBox="1"/>
          <p:nvPr/>
        </p:nvSpPr>
        <p:spPr>
          <a:xfrm>
            <a:off x="423854" y="5773905"/>
            <a:ext cx="10929946" cy="164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PM2.5 consistently leads in importance, emphasizing its health and environmental impact.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Gradient Boosting models tend to assign higher importance to CO and NO2 compared to MLP models.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MLP models capture a slightly higher role of PM10.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s-E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4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6F84-FC50-F2BE-B192-AB08F15D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Conclusion</a:t>
            </a:r>
            <a:br>
              <a:rPr lang="es-E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8F33-35C8-8762-4DCF-D39DBF711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05" y="1091148"/>
            <a:ext cx="10515600" cy="449214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PM2.5 is the Most Important Feature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PM2.5 is consistently the top feature in all models, showing its strong impact on air quality and human health</a:t>
            </a: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Performance Highlights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Gradient Boosting: Best performance with the lowest MAE (4.576557) in regression and the highest accuracy (94.26%) in classification.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MLP Models: Showed good results and flexibility in analyzing feature importance.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2207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D2B4-E74F-B833-62A1-32FE957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s-ES" b="1" dirty="0"/>
              <a:t>Future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/>
              <a:t>Directions</a:t>
            </a:r>
            <a:endParaRPr lang="es-E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3E26E6-CC43-F98E-6CE5-E5ABF421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29" y="1329678"/>
            <a:ext cx="11073714" cy="519241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 on an Area and Extend the Dataset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focusing on a specific area, we can identify localized patterns, such as seasonal trends, traffic density, or industrial pollution.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 the Dataset to Include Meteorological Factors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e.g., temperature, humidity, wind speed.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Time Series Data to Predict AQI Behavior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000" dirty="0"/>
              <a:t>To predict AQI both over time and space.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46036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B417-B43D-D8AB-5917-7B4ACCD9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B14DE8-8525-B25C-903E-E6E28674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16" y="1"/>
            <a:ext cx="7125359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1F571-BBB9-5FF0-9F20-082B9BD9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61476" cy="6857999"/>
          </a:xfrm>
          <a:prstGeom prst="rect">
            <a:avLst/>
          </a:prstGeom>
        </p:spPr>
      </p:pic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8C4BAC0A-1449-7707-FC50-84874C486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E2FD6BFE-2BDE-D81E-CFC5-CD8A4A665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822E0-4079-5170-17C6-01D1AF4F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2"/>
            <a:ext cx="12271717" cy="6720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AB3F1-1EA7-E83C-6B54-DB811BD68857}"/>
              </a:ext>
            </a:extLst>
          </p:cNvPr>
          <p:cNvSpPr txBox="1"/>
          <p:nvPr/>
        </p:nvSpPr>
        <p:spPr>
          <a:xfrm>
            <a:off x="200706" y="137161"/>
            <a:ext cx="4279854" cy="378565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scene3d>
            <a:camera prst="perspectiveRigh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-ES" sz="3000" dirty="0" err="1">
                <a:solidFill>
                  <a:srgbClr val="FF0000"/>
                </a:solidFill>
              </a:rPr>
              <a:t>Thanks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for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your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attention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-ES" sz="3000" dirty="0" err="1">
                <a:solidFill>
                  <a:srgbClr val="FF0000"/>
                </a:solidFill>
              </a:rPr>
              <a:t>Eskerrik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asko</a:t>
            </a:r>
            <a:r>
              <a:rPr lang="es-ES" sz="3000" dirty="0">
                <a:solidFill>
                  <a:srgbClr val="FF0000"/>
                </a:solidFill>
              </a:rPr>
              <a:t> zure </a:t>
            </a:r>
            <a:r>
              <a:rPr lang="es-ES" sz="3000" dirty="0" err="1">
                <a:solidFill>
                  <a:srgbClr val="FF0000"/>
                </a:solidFill>
              </a:rPr>
              <a:t>arretagatik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1"/>
          <p:cNvSpPr txBox="1">
            <a:spLocks noGrp="1"/>
          </p:cNvSpPr>
          <p:nvPr>
            <p:ph type="title"/>
          </p:nvPr>
        </p:nvSpPr>
        <p:spPr>
          <a:xfrm>
            <a:off x="5909187" y="54487"/>
            <a:ext cx="5556800" cy="610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b="1" dirty="0"/>
              <a:t>What is Air Quality?</a:t>
            </a:r>
            <a:endParaRPr b="1" dirty="0"/>
          </a:p>
        </p:txBody>
      </p:sp>
      <p:pic>
        <p:nvPicPr>
          <p:cNvPr id="1132" name="Google Shape;113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208" r="12200"/>
          <a:stretch/>
        </p:blipFill>
        <p:spPr>
          <a:xfrm>
            <a:off x="375767" y="356733"/>
            <a:ext cx="4635200" cy="6132000"/>
          </a:xfrm>
          <a:prstGeom prst="snip1Rect">
            <a:avLst>
              <a:gd name="adj" fmla="val 16667"/>
            </a:avLst>
          </a:prstGeom>
        </p:spPr>
      </p:pic>
      <p:sp>
        <p:nvSpPr>
          <p:cNvPr id="1133" name="Google Shape;1133;p51"/>
          <p:cNvSpPr txBox="1">
            <a:spLocks noGrp="1"/>
          </p:cNvSpPr>
          <p:nvPr>
            <p:ph type="body" idx="1"/>
          </p:nvPr>
        </p:nvSpPr>
        <p:spPr>
          <a:xfrm>
            <a:off x="5368382" y="665287"/>
            <a:ext cx="6934723" cy="55642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s-ES" sz="2400" b="1" dirty="0"/>
              <a:t>Air </a:t>
            </a:r>
            <a:r>
              <a:rPr lang="es-ES" sz="2400" b="1" dirty="0" err="1"/>
              <a:t>quality</a:t>
            </a:r>
            <a:r>
              <a:rPr lang="es-ES" sz="2400" b="1" dirty="0"/>
              <a:t> </a:t>
            </a:r>
            <a:r>
              <a:rPr lang="es-ES" sz="2400" b="1" dirty="0" err="1"/>
              <a:t>is</a:t>
            </a:r>
            <a:r>
              <a:rPr lang="es-ES" sz="2400" b="1" dirty="0"/>
              <a:t> crucial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public</a:t>
            </a:r>
            <a:r>
              <a:rPr lang="es-ES" sz="2400" b="1" dirty="0"/>
              <a:t> </a:t>
            </a:r>
            <a:r>
              <a:rPr lang="es-ES" sz="2400" b="1" dirty="0" err="1"/>
              <a:t>health</a:t>
            </a:r>
            <a:endParaRPr lang="es-ES" sz="2400" b="1" dirty="0"/>
          </a:p>
          <a:p>
            <a:r>
              <a:rPr lang="es-ES" sz="2400" dirty="0" err="1"/>
              <a:t>Due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its</a:t>
            </a:r>
            <a:r>
              <a:rPr lang="es-ES" sz="2400" dirty="0"/>
              <a:t> </a:t>
            </a:r>
            <a:r>
              <a:rPr lang="es-ES" sz="2400" dirty="0" err="1"/>
              <a:t>direct</a:t>
            </a:r>
            <a:r>
              <a:rPr lang="es-ES" sz="2400" dirty="0"/>
              <a:t> </a:t>
            </a:r>
            <a:r>
              <a:rPr lang="es-ES" sz="2400" dirty="0" err="1"/>
              <a:t>impact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respiratory</a:t>
            </a:r>
            <a:r>
              <a:rPr lang="es-ES" sz="2400" dirty="0"/>
              <a:t> and cardiovascular </a:t>
            </a:r>
            <a:r>
              <a:rPr lang="es-ES" sz="2400" dirty="0" err="1"/>
              <a:t>conditions</a:t>
            </a:r>
            <a:r>
              <a:rPr lang="es-ES" sz="2400" dirty="0"/>
              <a:t>.</a:t>
            </a:r>
          </a:p>
          <a:p>
            <a:r>
              <a:rPr lang="es-ES" sz="2400" b="1" dirty="0"/>
              <a:t>AQI (Air </a:t>
            </a:r>
            <a:r>
              <a:rPr lang="es-ES" sz="2400" b="1" dirty="0" err="1"/>
              <a:t>Quality</a:t>
            </a:r>
            <a:r>
              <a:rPr lang="es-ES" sz="2400" b="1" dirty="0"/>
              <a:t> </a:t>
            </a:r>
            <a:r>
              <a:rPr lang="es-ES" sz="2400" b="1" dirty="0" err="1"/>
              <a:t>Index</a:t>
            </a:r>
            <a:r>
              <a:rPr lang="es-ES" sz="2400" b="1" dirty="0"/>
              <a:t>):</a:t>
            </a:r>
            <a:br>
              <a:rPr lang="es-ES" sz="2400" dirty="0"/>
            </a:br>
            <a:r>
              <a:rPr lang="es-ES" sz="2400" dirty="0"/>
              <a:t>A </a:t>
            </a:r>
            <a:r>
              <a:rPr lang="es-ES" sz="2400" dirty="0" err="1"/>
              <a:t>common</a:t>
            </a:r>
            <a:r>
              <a:rPr lang="es-ES" sz="2400" dirty="0"/>
              <a:t> </a:t>
            </a:r>
            <a:r>
              <a:rPr lang="es-ES" sz="2400" dirty="0" err="1"/>
              <a:t>measure</a:t>
            </a:r>
            <a:r>
              <a:rPr lang="es-ES" sz="2400" dirty="0"/>
              <a:t> </a:t>
            </a:r>
            <a:r>
              <a:rPr lang="es-ES" sz="2400" dirty="0" err="1"/>
              <a:t>used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indicate</a:t>
            </a:r>
            <a:r>
              <a:rPr lang="es-ES" sz="2400" dirty="0"/>
              <a:t> air </a:t>
            </a:r>
            <a:r>
              <a:rPr lang="es-ES" sz="2400" dirty="0" err="1"/>
              <a:t>pollution</a:t>
            </a:r>
            <a:r>
              <a:rPr lang="es-ES" sz="2400" dirty="0"/>
              <a:t> </a:t>
            </a:r>
            <a:r>
              <a:rPr lang="es-ES" sz="2400" dirty="0" err="1"/>
              <a:t>levels</a:t>
            </a:r>
            <a:r>
              <a:rPr lang="es-ES" sz="2400" dirty="0"/>
              <a:t>.</a:t>
            </a:r>
          </a:p>
          <a:p>
            <a:r>
              <a:rPr lang="es-ES" sz="2400" b="1" dirty="0"/>
              <a:t>Key </a:t>
            </a:r>
            <a:r>
              <a:rPr lang="es-ES" sz="2400" b="1" dirty="0" err="1"/>
              <a:t>Pollutants</a:t>
            </a:r>
            <a:r>
              <a:rPr lang="es-ES" sz="2400" b="1" dirty="0"/>
              <a:t>:</a:t>
            </a:r>
            <a:br>
              <a:rPr lang="es-ES" sz="2400" dirty="0"/>
            </a:b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primary</a:t>
            </a:r>
            <a:r>
              <a:rPr lang="es-ES" sz="2400" dirty="0"/>
              <a:t> </a:t>
            </a:r>
            <a:r>
              <a:rPr lang="es-ES" sz="2400" dirty="0" err="1"/>
              <a:t>pollutants</a:t>
            </a:r>
            <a:r>
              <a:rPr lang="es-ES" sz="2400" dirty="0"/>
              <a:t> </a:t>
            </a:r>
            <a:r>
              <a:rPr lang="es-ES" sz="2400" dirty="0" err="1"/>
              <a:t>affecting</a:t>
            </a:r>
            <a:r>
              <a:rPr lang="es-ES" sz="2400" dirty="0"/>
              <a:t> air </a:t>
            </a:r>
            <a:r>
              <a:rPr lang="es-ES" sz="2400" dirty="0" err="1"/>
              <a:t>quality</a:t>
            </a:r>
            <a:r>
              <a:rPr lang="es-ES" sz="2400" dirty="0"/>
              <a:t> </a:t>
            </a:r>
            <a:r>
              <a:rPr lang="es-ES" sz="2400" dirty="0" err="1"/>
              <a:t>include</a:t>
            </a:r>
            <a:r>
              <a:rPr lang="es-E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CO</a:t>
            </a:r>
            <a:r>
              <a:rPr lang="es-ES" sz="2400" dirty="0"/>
              <a:t> (</a:t>
            </a:r>
            <a:r>
              <a:rPr lang="es-ES" sz="2400" dirty="0" err="1"/>
              <a:t>Carbon</a:t>
            </a:r>
            <a:r>
              <a:rPr lang="es-ES" sz="2400" dirty="0"/>
              <a:t> </a:t>
            </a:r>
            <a:r>
              <a:rPr lang="es-ES" sz="2400" dirty="0" err="1"/>
              <a:t>Monoxide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O₃</a:t>
            </a:r>
            <a:r>
              <a:rPr lang="es-ES" sz="2400" dirty="0"/>
              <a:t> (Ozone)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NO₂</a:t>
            </a:r>
            <a:r>
              <a:rPr lang="es-ES" sz="2400" dirty="0"/>
              <a:t> (</a:t>
            </a:r>
            <a:r>
              <a:rPr lang="es-ES" sz="2400" dirty="0" err="1"/>
              <a:t>Nitrogen</a:t>
            </a:r>
            <a:r>
              <a:rPr lang="es-ES" sz="2400" dirty="0"/>
              <a:t> </a:t>
            </a:r>
            <a:r>
              <a:rPr lang="es-ES" sz="2400" dirty="0" err="1"/>
              <a:t>Dioxide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SO₂</a:t>
            </a:r>
            <a:r>
              <a:rPr lang="es-ES" sz="2400" dirty="0"/>
              <a:t> (</a:t>
            </a:r>
            <a:r>
              <a:rPr lang="es-ES" sz="2400" dirty="0" err="1"/>
              <a:t>Sulfur</a:t>
            </a:r>
            <a:r>
              <a:rPr lang="es-ES" sz="2400" dirty="0"/>
              <a:t> </a:t>
            </a:r>
            <a:r>
              <a:rPr lang="es-ES" sz="2400" dirty="0" err="1"/>
              <a:t>Dioxide</a:t>
            </a:r>
            <a:r>
              <a:rPr lang="es-E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PM10</a:t>
            </a:r>
            <a:r>
              <a:rPr lang="es-ES" sz="2400" dirty="0"/>
              <a:t> (</a:t>
            </a:r>
            <a:r>
              <a:rPr lang="es-ES" sz="2400" dirty="0" err="1"/>
              <a:t>Particulate</a:t>
            </a:r>
            <a:r>
              <a:rPr lang="es-ES" sz="2400" dirty="0"/>
              <a:t> </a:t>
            </a:r>
            <a:r>
              <a:rPr lang="es-ES" sz="2400" dirty="0" err="1"/>
              <a:t>Matter</a:t>
            </a:r>
            <a:r>
              <a:rPr lang="es-ES" sz="2400" dirty="0"/>
              <a:t> 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PM2.5</a:t>
            </a:r>
            <a:r>
              <a:rPr lang="es-ES" sz="2400" dirty="0"/>
              <a:t> (</a:t>
            </a:r>
            <a:r>
              <a:rPr lang="es-ES" sz="2400" dirty="0" err="1"/>
              <a:t>Particulate</a:t>
            </a:r>
            <a:r>
              <a:rPr lang="es-ES" sz="2400" dirty="0"/>
              <a:t> </a:t>
            </a:r>
            <a:r>
              <a:rPr lang="es-ES" sz="2400" dirty="0" err="1"/>
              <a:t>Matter</a:t>
            </a:r>
            <a:r>
              <a:rPr lang="es-ES" sz="2400" dirty="0"/>
              <a:t> 2.5)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r>
              <a:rPr lang="es-ES" sz="2400" dirty="0" err="1"/>
              <a:t>Understanding</a:t>
            </a:r>
            <a:r>
              <a:rPr lang="es-ES" sz="2400" dirty="0"/>
              <a:t> air </a:t>
            </a:r>
            <a:r>
              <a:rPr lang="es-ES" sz="2400" dirty="0" err="1"/>
              <a:t>quality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essential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developing</a:t>
            </a:r>
            <a:r>
              <a:rPr lang="es-ES" sz="2400" dirty="0"/>
              <a:t> </a:t>
            </a:r>
            <a:r>
              <a:rPr lang="es-ES" sz="2400" dirty="0" err="1"/>
              <a:t>effective</a:t>
            </a:r>
            <a:r>
              <a:rPr lang="es-ES" sz="2400" dirty="0"/>
              <a:t> </a:t>
            </a:r>
            <a:r>
              <a:rPr lang="es-ES" sz="2400" dirty="0" err="1"/>
              <a:t>pollution</a:t>
            </a:r>
            <a:r>
              <a:rPr lang="es-ES" sz="2400" dirty="0"/>
              <a:t>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strategies</a:t>
            </a:r>
            <a:r>
              <a:rPr lang="es-ES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57AA2-DDBE-56E5-AF5B-59F32F11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275" y="-118427"/>
            <a:ext cx="5905995" cy="7083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C93C-ED50-8240-9798-191C9BF0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373999" cy="1325563"/>
          </a:xfrm>
        </p:spPr>
        <p:txBody>
          <a:bodyPr/>
          <a:lstStyle/>
          <a:p>
            <a:pPr algn="ctr"/>
            <a:r>
              <a:rPr lang="es-ES" b="1" dirty="0" err="1"/>
              <a:t>Heatmap</a:t>
            </a:r>
            <a:endParaRPr lang="es-E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A87-2040-DB1A-22A5-4805BD87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96593-F3C7-7E85-C36E-079CB045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75" y="0"/>
            <a:ext cx="933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0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37CD-7885-ED29-C143-7CF01F87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22BB-4D0F-AD8E-4A36-C6EBE2C0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E03BEC-4EF2-DF3F-C1A4-746161AEBFD4}"/>
              </a:ext>
            </a:extLst>
          </p:cNvPr>
          <p:cNvGraphicFramePr>
            <a:graphicFrameLocks noGrp="1"/>
          </p:cNvGraphicFramePr>
          <p:nvPr/>
        </p:nvGraphicFramePr>
        <p:xfrm>
          <a:off x="106681" y="903331"/>
          <a:ext cx="1147572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1565574285"/>
                    </a:ext>
                  </a:extLst>
                </a:gridCol>
                <a:gridCol w="2021630">
                  <a:extLst>
                    <a:ext uri="{9D8B030D-6E8A-4147-A177-3AD203B41FA5}">
                      <a16:colId xmlns:a16="http://schemas.microsoft.com/office/drawing/2014/main" val="2326736414"/>
                    </a:ext>
                  </a:extLst>
                </a:gridCol>
                <a:gridCol w="2007770">
                  <a:extLst>
                    <a:ext uri="{9D8B030D-6E8A-4147-A177-3AD203B41FA5}">
                      <a16:colId xmlns:a16="http://schemas.microsoft.com/office/drawing/2014/main" val="2523292424"/>
                    </a:ext>
                  </a:extLst>
                </a:gridCol>
                <a:gridCol w="1578828">
                  <a:extLst>
                    <a:ext uri="{9D8B030D-6E8A-4147-A177-3AD203B41FA5}">
                      <a16:colId xmlns:a16="http://schemas.microsoft.com/office/drawing/2014/main" val="529335773"/>
                    </a:ext>
                  </a:extLst>
                </a:gridCol>
                <a:gridCol w="5228301">
                  <a:extLst>
                    <a:ext uri="{9D8B030D-6E8A-4147-A177-3AD203B41FA5}">
                      <a16:colId xmlns:a16="http://schemas.microsoft.com/office/drawing/2014/main" val="682258468"/>
                    </a:ext>
                  </a:extLst>
                </a:gridCol>
              </a:tblGrid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MAE  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R²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Hyperparametrs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97185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4.576557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0.909186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0.05,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300,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4524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4.947887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0.905484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300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33765"/>
                  </a:ext>
                </a:extLst>
              </a:tr>
              <a:tr h="59293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4.962615 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0.905852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150,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83381"/>
                  </a:ext>
                </a:extLst>
              </a:tr>
              <a:tr h="59293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5.127256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0.873260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manhattan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n_neighbors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590997"/>
                  </a:ext>
                </a:extLst>
              </a:tr>
              <a:tr h="84704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5.332536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0.857144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squared_error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18643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SVR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6.478604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0.813697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100,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gamma :  auto ,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rbf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57784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13.003160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0.693486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0.7543120063354622,  l1_ratio : 1.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78578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13.003974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0.693382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0.774263682681127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663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48591"/>
                  </a:ext>
                </a:extLst>
              </a:tr>
              <a:tr h="3585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0.0001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1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AB03-F68C-5456-902C-A8DD8AC4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6292-62FF-CAC2-E226-1B34B5E1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3599"/>
            <a:ext cx="10515600" cy="1325563"/>
          </a:xfrm>
        </p:spPr>
        <p:txBody>
          <a:bodyPr/>
          <a:lstStyle/>
          <a:p>
            <a:r>
              <a:rPr lang="es-ES" b="1" dirty="0" err="1"/>
              <a:t>Classification</a:t>
            </a:r>
            <a:endParaRPr lang="es-ES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9BAFD8-3BE9-C8F9-D995-2320A5B6A3BD}"/>
              </a:ext>
            </a:extLst>
          </p:cNvPr>
          <p:cNvGraphicFramePr>
            <a:graphicFrameLocks noGrp="1"/>
          </p:cNvGraphicFramePr>
          <p:nvPr/>
        </p:nvGraphicFramePr>
        <p:xfrm>
          <a:off x="0" y="536786"/>
          <a:ext cx="12024359" cy="6471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79">
                  <a:extLst>
                    <a:ext uri="{9D8B030D-6E8A-4147-A177-3AD203B41FA5}">
                      <a16:colId xmlns:a16="http://schemas.microsoft.com/office/drawing/2014/main" val="18957614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700085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340363045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3867568301"/>
                    </a:ext>
                  </a:extLst>
                </a:gridCol>
                <a:gridCol w="1051561">
                  <a:extLst>
                    <a:ext uri="{9D8B030D-6E8A-4147-A177-3AD203B41FA5}">
                      <a16:colId xmlns:a16="http://schemas.microsoft.com/office/drawing/2014/main" val="1088541123"/>
                    </a:ext>
                  </a:extLst>
                </a:gridCol>
                <a:gridCol w="6309359">
                  <a:extLst>
                    <a:ext uri="{9D8B030D-6E8A-4147-A177-3AD203B41FA5}">
                      <a16:colId xmlns:a16="http://schemas.microsoft.com/office/drawing/2014/main" val="3935846739"/>
                    </a:ext>
                  </a:extLst>
                </a:gridCol>
              </a:tblGrid>
              <a:tr h="550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Model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kern="120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Accuracy</a:t>
                      </a:r>
                      <a:endParaRPr lang="es-ES" sz="1800" b="0" i="0" kern="1200" dirty="0">
                        <a:solidFill>
                          <a:srgbClr val="FFFF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F1-score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ROC AUC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Recall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FFFFFF"/>
                          </a:solidFill>
                          <a:effectLst/>
                          <a:latin typeface="Consolas" panose="020B0609020204030204" pitchFamily="49" charset="0"/>
                        </a:rPr>
                        <a:t>Best Params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76009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0.7251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100,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0.8}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35991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0.9330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0.7266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colsample_bytree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7,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50,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0.8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226310"/>
                  </a:ext>
                </a:extLst>
              </a:tr>
              <a:tr h="1022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0.9282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0.9897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0.7219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0.7103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200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8974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0.9258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euclidean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n_neighbors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uniform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198263"/>
                  </a:ext>
                </a:extLst>
              </a:tr>
              <a:tr h="7862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0.8367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1,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2}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803870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0.8612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0.6777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0.6713</a:t>
                      </a: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10,   gamma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rbf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56551"/>
                  </a:ext>
                </a:extLst>
              </a:tr>
              <a:tr h="5503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0.7727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: 11.288378916846883,   solver :  lbfgs </a:t>
                      </a:r>
                      <a:endParaRPr lang="es-ES" dirty="0"/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8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98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DDB10-40D4-810D-D121-343C3192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D2775F-E9A6-200C-91A1-382D57653A45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Deep </a:t>
            </a:r>
            <a:r>
              <a:rPr lang="es-ES" b="1" dirty="0" err="1"/>
              <a:t>Learning-MPLs-Regressiom</a:t>
            </a:r>
            <a:endParaRPr lang="es-E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41BD6-464F-B726-EE34-0DFF46D7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8319754" cy="574548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77E7C28-ED0C-9289-614D-2F84D2D7EE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19753" y="4236720"/>
          <a:ext cx="3872247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68">
                  <a:extLst>
                    <a:ext uri="{9D8B030D-6E8A-4147-A177-3AD203B41FA5}">
                      <a16:colId xmlns:a16="http://schemas.microsoft.com/office/drawing/2014/main" val="408947310"/>
                    </a:ext>
                  </a:extLst>
                </a:gridCol>
                <a:gridCol w="1858679">
                  <a:extLst>
                    <a:ext uri="{9D8B030D-6E8A-4147-A177-3AD203B41FA5}">
                      <a16:colId xmlns:a16="http://schemas.microsoft.com/office/drawing/2014/main" val="3920425664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  PM2.5               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0.6051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8549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CO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0.1024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5711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PM10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0.0872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1495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NO2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0.0818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6878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O3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0.0711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182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SO2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0.0524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086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69B577-484F-6431-B004-F6EF5DA71FED}"/>
              </a:ext>
            </a:extLst>
          </p:cNvPr>
          <p:cNvSpPr txBox="1"/>
          <p:nvPr/>
        </p:nvSpPr>
        <p:spPr>
          <a:xfrm>
            <a:off x="8717280" y="1137429"/>
            <a:ext cx="3474720" cy="261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Hyperparameters:</a:t>
            </a:r>
            <a:endParaRPr lang="es-ES" sz="2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batch_size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epochs: 381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dropout_rate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0.11060969310248417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0.0018505523167281056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neurons: 122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4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773C-CDC7-3009-B5E5-4E7296BB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4C8711-EA89-49BF-225A-403B4F9D0A27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Deep </a:t>
            </a:r>
            <a:r>
              <a:rPr lang="es-ES" b="1" dirty="0" err="1"/>
              <a:t>Learning-MPLs-Regressiom</a:t>
            </a:r>
            <a:endParaRPr lang="es-E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1C37F-711C-D292-E83D-9485FDA2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520"/>
            <a:ext cx="8319754" cy="574548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728F856-BA90-04BA-96BC-F95BC4615A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19753" y="4236720"/>
          <a:ext cx="3872247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568">
                  <a:extLst>
                    <a:ext uri="{9D8B030D-6E8A-4147-A177-3AD203B41FA5}">
                      <a16:colId xmlns:a16="http://schemas.microsoft.com/office/drawing/2014/main" val="408947310"/>
                    </a:ext>
                  </a:extLst>
                </a:gridCol>
                <a:gridCol w="1858679">
                  <a:extLst>
                    <a:ext uri="{9D8B030D-6E8A-4147-A177-3AD203B41FA5}">
                      <a16:colId xmlns:a16="http://schemas.microsoft.com/office/drawing/2014/main" val="3920425664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  PM2.5               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0.6051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8549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CO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0.1024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5711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</a:rPr>
                        <a:t>PM10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0.0872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1495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NO2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0.0818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26878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O3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0.0711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182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>
                          <a:solidFill>
                            <a:schemeClr val="tx1"/>
                          </a:solidFill>
                          <a:effectLst/>
                        </a:rPr>
                        <a:t>SO2</a:t>
                      </a:r>
                      <a:endParaRPr lang="es-ES" sz="18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b="1" kern="100" dirty="0">
                          <a:solidFill>
                            <a:schemeClr val="tx1"/>
                          </a:solidFill>
                          <a:effectLst/>
                        </a:rPr>
                        <a:t>0.0524</a:t>
                      </a:r>
                      <a:endParaRPr lang="es-ES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086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21BF8A7-C6F9-BBE6-C143-C919794B067A}"/>
              </a:ext>
            </a:extLst>
          </p:cNvPr>
          <p:cNvSpPr txBox="1"/>
          <p:nvPr/>
        </p:nvSpPr>
        <p:spPr>
          <a:xfrm>
            <a:off x="8717280" y="1137429"/>
            <a:ext cx="3474720" cy="2618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Best Hyperparameters:</a:t>
            </a:r>
            <a:endParaRPr lang="es-ES" sz="2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batch_size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epochs: 381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dropout_rate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0.11060969310248417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learning_rate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0.0018505523167281056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neurons: 122</a:t>
            </a:r>
            <a:endParaRPr lang="es-E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6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>
          <a:extLst>
            <a:ext uri="{FF2B5EF4-FFF2-40B4-BE49-F238E27FC236}">
              <a16:creationId xmlns:a16="http://schemas.microsoft.com/office/drawing/2014/main" id="{EF91866C-7A68-68AD-A167-88BD75A4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2">
            <a:extLst>
              <a:ext uri="{FF2B5EF4-FFF2-40B4-BE49-F238E27FC236}">
                <a16:creationId xmlns:a16="http://schemas.microsoft.com/office/drawing/2014/main" id="{4D79E136-155E-07F4-8F10-5BE513893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Key Features Affecting Air Quality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9" name="Google Shape;1139;p52">
            <a:extLst>
              <a:ext uri="{FF2B5EF4-FFF2-40B4-BE49-F238E27FC236}">
                <a16:creationId xmlns:a16="http://schemas.microsoft.com/office/drawing/2014/main" id="{D9BA1F8E-9E4D-094F-2F06-D7EA75983D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2400" dirty="0">
                <a:solidFill>
                  <a:schemeClr val="accent1"/>
                </a:solidFill>
              </a:rPr>
              <a:t>SO2 (</a:t>
            </a:r>
            <a:r>
              <a:rPr lang="es-ES" sz="2400" dirty="0" err="1">
                <a:solidFill>
                  <a:schemeClr val="accent1"/>
                </a:solidFill>
              </a:rPr>
              <a:t>Sulfur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Dioxide</a:t>
            </a:r>
            <a:r>
              <a:rPr lang="es-ES" sz="2400" dirty="0">
                <a:solidFill>
                  <a:schemeClr val="accent1"/>
                </a:solidFill>
              </a:rPr>
              <a:t>):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0" name="Google Shape;1140;p52">
            <a:extLst>
              <a:ext uri="{FF2B5EF4-FFF2-40B4-BE49-F238E27FC236}">
                <a16:creationId xmlns:a16="http://schemas.microsoft.com/office/drawing/2014/main" id="{372A658D-6772-2C0D-91B9-4382FD1A5F1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32700" y="3775871"/>
            <a:ext cx="2996800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Volcanic gas or </a:t>
            </a:r>
            <a:r>
              <a:rPr lang="en-US" dirty="0" err="1">
                <a:solidFill>
                  <a:schemeClr val="tx1"/>
                </a:solidFill>
              </a:rPr>
              <a:t>sulfufric</a:t>
            </a:r>
            <a:r>
              <a:rPr lang="en-US" dirty="0">
                <a:solidFill>
                  <a:schemeClr val="tx1"/>
                </a:solidFill>
              </a:rPr>
              <a:t> burning in fossil fuel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1" name="Google Shape;1141;p52">
            <a:extLst>
              <a:ext uri="{FF2B5EF4-FFF2-40B4-BE49-F238E27FC236}">
                <a16:creationId xmlns:a16="http://schemas.microsoft.com/office/drawing/2014/main" id="{723F53E1-64E7-9360-523E-568799F115B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626132" y="3318739"/>
            <a:ext cx="3261067" cy="24082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2000" dirty="0">
                <a:solidFill>
                  <a:schemeClr val="accent1"/>
                </a:solidFill>
              </a:rPr>
              <a:t>PM2.5 (</a:t>
            </a:r>
            <a:r>
              <a:rPr lang="es-ES" sz="2000" dirty="0" err="1">
                <a:solidFill>
                  <a:schemeClr val="accent1"/>
                </a:solidFill>
              </a:rPr>
              <a:t>Particulate</a:t>
            </a: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err="1">
                <a:solidFill>
                  <a:schemeClr val="accent1"/>
                </a:solidFill>
              </a:rPr>
              <a:t>Matter</a:t>
            </a:r>
            <a:r>
              <a:rPr lang="es-ES" sz="2000" dirty="0">
                <a:solidFill>
                  <a:schemeClr val="accent1"/>
                </a:solidFill>
              </a:rPr>
              <a:t> 2.5):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142" name="Google Shape;1142;p52">
            <a:extLst>
              <a:ext uri="{FF2B5EF4-FFF2-40B4-BE49-F238E27FC236}">
                <a16:creationId xmlns:a16="http://schemas.microsoft.com/office/drawing/2014/main" id="{5FD6B455-90F9-8421-FCC5-FC43A1B6B7E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8574808" y="3678478"/>
            <a:ext cx="3494986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ndustry</a:t>
            </a: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and fuel oil, c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onstruction site, transboundary, industry, open burning or Traffic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3" name="Google Shape;1143;p52">
            <a:extLst>
              <a:ext uri="{FF2B5EF4-FFF2-40B4-BE49-F238E27FC236}">
                <a16:creationId xmlns:a16="http://schemas.microsoft.com/office/drawing/2014/main" id="{FB66943C-BB7E-59AA-D35B-57043C345FF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s-ES" sz="1800" dirty="0">
                <a:solidFill>
                  <a:schemeClr val="accent1"/>
                </a:solidFill>
              </a:rPr>
              <a:t>PM10 (</a:t>
            </a:r>
            <a:r>
              <a:rPr lang="es-ES" sz="1800" dirty="0" err="1">
                <a:solidFill>
                  <a:schemeClr val="accent1"/>
                </a:solidFill>
              </a:rPr>
              <a:t>Particulate</a:t>
            </a:r>
            <a:r>
              <a:rPr lang="es-ES" sz="1800" dirty="0">
                <a:solidFill>
                  <a:schemeClr val="accent1"/>
                </a:solidFill>
              </a:rPr>
              <a:t> </a:t>
            </a:r>
            <a:r>
              <a:rPr lang="es-ES" sz="1800" dirty="0" err="1">
                <a:solidFill>
                  <a:schemeClr val="accent1"/>
                </a:solidFill>
              </a:rPr>
              <a:t>Matter</a:t>
            </a:r>
            <a:r>
              <a:rPr lang="es-ES" sz="1800" dirty="0">
                <a:solidFill>
                  <a:schemeClr val="accent1"/>
                </a:solidFill>
              </a:rPr>
              <a:t> 10):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144" name="Google Shape;1144;p52">
            <a:extLst>
              <a:ext uri="{FF2B5EF4-FFF2-40B4-BE49-F238E27FC236}">
                <a16:creationId xmlns:a16="http://schemas.microsoft.com/office/drawing/2014/main" id="{7BD65CCA-F5C4-C10E-DA50-FFAADC6C43F2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829417" y="3775871"/>
            <a:ext cx="2996800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Particles can penetrate the lungs. produced by Dust,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wildfires and brush/waste burning, industrial sources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D38ED-324D-E007-0FDD-4ACCE12ABEB2}"/>
              </a:ext>
            </a:extLst>
          </p:cNvPr>
          <p:cNvSpPr>
            <a:spLocks noGrp="1"/>
          </p:cNvSpPr>
          <p:nvPr>
            <p:ph type="pic" idx="7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D7390-8778-374D-CBF2-31323A1C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00" y="1540342"/>
            <a:ext cx="3048425" cy="16671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604B4C-78B2-0089-499E-76F2A99986BB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16615" b="16615"/>
          <a:stretch/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906B3-D787-3452-95D6-79ABECC6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926" y="1575959"/>
            <a:ext cx="3048041" cy="1532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20C7C9-32C0-4F45-2B94-C22F0176F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417" y="1422612"/>
            <a:ext cx="3048425" cy="1729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8B1693-4E37-7D3A-C033-F20BF22EA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848" y="1477502"/>
            <a:ext cx="3494986" cy="1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2"/>
          <p:cNvSpPr txBox="1">
            <a:spLocks noGrp="1"/>
          </p:cNvSpPr>
          <p:nvPr>
            <p:ph type="title"/>
          </p:nvPr>
        </p:nvSpPr>
        <p:spPr>
          <a:xfrm>
            <a:off x="644400" y="461533"/>
            <a:ext cx="10903200" cy="742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Key Features Affecting Air Quality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9" name="Google Shape;1139;p52"/>
          <p:cNvSpPr txBox="1">
            <a:spLocks noGrp="1"/>
          </p:cNvSpPr>
          <p:nvPr>
            <p:ph type="subTitle" idx="1"/>
          </p:nvPr>
        </p:nvSpPr>
        <p:spPr>
          <a:xfrm>
            <a:off x="1032700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Nitrogen Dioxide (NO2)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0" name="Google Shape;1140;p52"/>
          <p:cNvSpPr txBox="1">
            <a:spLocks noGrp="1"/>
          </p:cNvSpPr>
          <p:nvPr>
            <p:ph type="body" idx="2"/>
          </p:nvPr>
        </p:nvSpPr>
        <p:spPr>
          <a:xfrm>
            <a:off x="1032700" y="3775870"/>
            <a:ext cx="3295600" cy="24115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formed during the process of nitride combustion. Nitride is the product of nitrogen oxide photochemical reaction.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1" name="Google Shape;1141;p52"/>
          <p:cNvSpPr txBox="1">
            <a:spLocks noGrp="1"/>
          </p:cNvSpPr>
          <p:nvPr>
            <p:ph type="subTitle" idx="3"/>
          </p:nvPr>
        </p:nvSpPr>
        <p:spPr>
          <a:xfrm>
            <a:off x="8626133" y="3318739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Carbon Monoxide (CO)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2" name="Google Shape;1142;p52"/>
          <p:cNvSpPr txBox="1">
            <a:spLocks noGrp="1"/>
          </p:cNvSpPr>
          <p:nvPr>
            <p:ph type="body" idx="4"/>
          </p:nvPr>
        </p:nvSpPr>
        <p:spPr>
          <a:xfrm>
            <a:off x="8550800" y="3552268"/>
            <a:ext cx="3445904" cy="447921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11662" indent="0" algn="l" fontAlgn="base">
              <a:lnSpc>
                <a:spcPts val="2250"/>
              </a:lnSpc>
              <a:spcBef>
                <a:spcPts val="2625"/>
              </a:spcBef>
              <a:spcAft>
                <a:spcPts val="2625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Forest fire, methane nitridation, biological activity or incomplete combustion </a:t>
            </a: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of fuel.</a:t>
            </a:r>
          </a:p>
          <a:p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1143" name="Google Shape;1143;p52"/>
          <p:cNvSpPr txBox="1">
            <a:spLocks noGrp="1"/>
          </p:cNvSpPr>
          <p:nvPr>
            <p:ph type="subTitle" idx="5"/>
          </p:nvPr>
        </p:nvSpPr>
        <p:spPr>
          <a:xfrm>
            <a:off x="4829417" y="3317967"/>
            <a:ext cx="2996800" cy="24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400" dirty="0">
                <a:solidFill>
                  <a:schemeClr val="accent1"/>
                </a:solidFill>
              </a:rPr>
              <a:t>Ozone (O3)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44" name="Google Shape;1144;p52"/>
          <p:cNvSpPr txBox="1">
            <a:spLocks noGrp="1"/>
          </p:cNvSpPr>
          <p:nvPr>
            <p:ph type="body" idx="6"/>
          </p:nvPr>
        </p:nvSpPr>
        <p:spPr>
          <a:xfrm>
            <a:off x="4716598" y="3772222"/>
            <a:ext cx="3445904" cy="220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Secondary pollutants from nitrogen oxide, reactive hydrocarbons, or photochemical reaction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145" name="Google Shape;1145;p52"/>
          <p:cNvPicPr preferRelativeResize="0">
            <a:picLocks noGrp="1"/>
          </p:cNvPicPr>
          <p:nvPr>
            <p:ph type="pic" idx="7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65" y="1587333"/>
            <a:ext cx="2265071" cy="1509600"/>
          </a:xfrm>
          <a:prstGeom prst="rect">
            <a:avLst/>
          </a:prstGeom>
        </p:spPr>
      </p:pic>
      <p:pic>
        <p:nvPicPr>
          <p:cNvPr id="1146" name="Google Shape;1146;p52"/>
          <p:cNvPicPr preferRelativeResize="0">
            <a:picLocks noGrp="1"/>
          </p:cNvPicPr>
          <p:nvPr>
            <p:ph type="pic" idx="8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421" y="1587333"/>
            <a:ext cx="1996825" cy="1509600"/>
          </a:xfrm>
          <a:prstGeom prst="rect">
            <a:avLst/>
          </a:prstGeom>
        </p:spPr>
      </p:pic>
      <p:pic>
        <p:nvPicPr>
          <p:cNvPr id="1147" name="Google Shape;1147;p52"/>
          <p:cNvPicPr preferRelativeResize="0">
            <a:picLocks noGrp="1"/>
          </p:cNvPicPr>
          <p:nvPr>
            <p:ph type="pic" idx="9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767" y="1587334"/>
            <a:ext cx="1509597" cy="15095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08" y="172994"/>
            <a:ext cx="10396882" cy="1151965"/>
          </a:xfr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accent4"/>
              </a:buClr>
              <a:buSzPts val="2000"/>
            </a:pPr>
            <a:r>
              <a:rPr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74" y="930208"/>
            <a:ext cx="10396883" cy="5531551"/>
          </a:xfrm>
        </p:spPr>
        <p:txBody>
          <a:bodyPr>
            <a:normAutofit fontScale="92500" lnSpcReduction="10000"/>
          </a:bodyPr>
          <a:lstStyle/>
          <a:p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from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Iranian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Organizaion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(2017) </a:t>
            </a:r>
          </a:p>
          <a:p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2123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polution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stations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included:</a:t>
            </a:r>
            <a:endParaRPr lang="es-E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O3 (Ozone)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NO2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Nitrogen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SO2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Sulfur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Dioxide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		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PM10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Particulate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10)</a:t>
            </a:r>
          </a:p>
          <a:p>
            <a:pPr marL="457200" lvl="1" indent="0">
              <a:buNone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Particulate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2.5)	</a:t>
            </a:r>
          </a:p>
          <a:p>
            <a:pPr marL="0" indent="0">
              <a:buNone/>
            </a:pP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</a:t>
            </a:r>
          </a:p>
          <a:p>
            <a:pPr marL="0" indent="0">
              <a:buNone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(Air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1800"/>
            </a:pP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targets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s-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</a:t>
            </a:r>
            <a:r>
              <a:rPr lang="es-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AQI Average</a:t>
            </a:r>
          </a:p>
          <a:p>
            <a:pPr marL="0" indent="0">
              <a:buNone/>
              <a:defRPr sz="1800"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FBD1-35B3-ACC4-E2F0-B43573B8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20" y="1324959"/>
            <a:ext cx="6812280" cy="55844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7FE-D1B7-781D-A79F-F4EDAC35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7" y="119510"/>
            <a:ext cx="10396882" cy="1151965"/>
          </a:xfrm>
        </p:spPr>
        <p:txBody>
          <a:bodyPr>
            <a:normAutofit/>
          </a:bodyPr>
          <a:lstStyle/>
          <a:p>
            <a:r>
              <a:rPr lang="es-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Problems</a:t>
            </a:r>
            <a:r>
              <a:rPr lang="es-E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 </a:t>
            </a:r>
            <a:r>
              <a:rPr lang="es-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the</a:t>
            </a:r>
            <a:r>
              <a:rPr lang="es-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8A821-517C-2785-FC6C-7700EEBB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1475"/>
            <a:ext cx="10396883" cy="503818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Values: Resolved using the median.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Duplicated Rows: Removed.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Names and Contents: Originally written in Persian; converted to English.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1800"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B252F-DA72-7871-8AF2-47DC4A14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8" y="4160520"/>
            <a:ext cx="11785223" cy="24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8404-4921-B449-4A93-CFCED6C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b="1" dirty="0"/>
              <a:t>AQI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10004-D4B2-3D13-3580-0A685CAA7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9331"/>
            <a:ext cx="5860026" cy="3865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EF1C2-69B3-0F6E-7063-311DA45D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57" y="1739329"/>
            <a:ext cx="6353043" cy="38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9EFD-C0B4-F892-72D5-FA04F43D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20B5-91AE-5AEF-A6F1-624E4C0E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275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037842-76FE-FBEA-2607-F6F7F77F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57436"/>
              </p:ext>
            </p:extLst>
          </p:nvPr>
        </p:nvGraphicFramePr>
        <p:xfrm>
          <a:off x="642140" y="1046205"/>
          <a:ext cx="10330660" cy="543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60">
                  <a:extLst>
                    <a:ext uri="{9D8B030D-6E8A-4147-A177-3AD203B41FA5}">
                      <a16:colId xmlns:a16="http://schemas.microsoft.com/office/drawing/2014/main" val="1565574285"/>
                    </a:ext>
                  </a:extLst>
                </a:gridCol>
                <a:gridCol w="3342944">
                  <a:extLst>
                    <a:ext uri="{9D8B030D-6E8A-4147-A177-3AD203B41FA5}">
                      <a16:colId xmlns:a16="http://schemas.microsoft.com/office/drawing/2014/main" val="2326736414"/>
                    </a:ext>
                  </a:extLst>
                </a:gridCol>
                <a:gridCol w="3320025">
                  <a:extLst>
                    <a:ext uri="{9D8B030D-6E8A-4147-A177-3AD203B41FA5}">
                      <a16:colId xmlns:a16="http://schemas.microsoft.com/office/drawing/2014/main" val="2523292424"/>
                    </a:ext>
                  </a:extLst>
                </a:gridCol>
                <a:gridCol w="2610731">
                  <a:extLst>
                    <a:ext uri="{9D8B030D-6E8A-4147-A177-3AD203B41FA5}">
                      <a16:colId xmlns:a16="http://schemas.microsoft.com/office/drawing/2014/main" val="529335773"/>
                    </a:ext>
                  </a:extLst>
                </a:gridCol>
              </a:tblGrid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s-E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MAE  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R²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5397185"/>
                  </a:ext>
                </a:extLst>
              </a:tr>
              <a:tr h="78372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4.576557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0.909186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1614524"/>
                  </a:ext>
                </a:extLst>
              </a:tr>
              <a:tr h="78372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4.947887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0.905484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1033765"/>
                  </a:ext>
                </a:extLst>
              </a:tr>
              <a:tr h="5486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4.962615 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0.905852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1583381"/>
                  </a:ext>
                </a:extLst>
              </a:tr>
              <a:tr h="5486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5.127256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0.873260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4590997"/>
                  </a:ext>
                </a:extLst>
              </a:tr>
              <a:tr h="783726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5.332536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0.857144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6218643"/>
                  </a:ext>
                </a:extLst>
              </a:tr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SVR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6.478604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0.813697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6457784"/>
                  </a:ext>
                </a:extLst>
              </a:tr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13.003160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0.693486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478578"/>
                  </a:ext>
                </a:extLst>
              </a:tr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13.003974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0.693382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87663"/>
                  </a:ext>
                </a:extLst>
              </a:tr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</a:t>
                      </a:r>
                      <a:r>
                        <a:rPr lang="es-E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7848591"/>
                  </a:ext>
                </a:extLst>
              </a:tr>
              <a:tr h="33177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13.018671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0.691836 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851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2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666D-A2B7-8085-D7A9-20A87222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b="1" dirty="0" err="1"/>
              <a:t>Regression</a:t>
            </a:r>
            <a:endParaRPr lang="es-E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15E08-91F4-4271-C326-1114E734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270F0-8E2D-0490-0254-94F84DE1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11330577" cy="5854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E0B369-E08C-6871-27B8-A963D133AEB7}"/>
              </a:ext>
            </a:extLst>
          </p:cNvPr>
          <p:cNvSpPr/>
          <p:nvPr/>
        </p:nvSpPr>
        <p:spPr>
          <a:xfrm>
            <a:off x="5817561" y="4529137"/>
            <a:ext cx="5667633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4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8143</TotalTime>
  <Words>1365</Words>
  <Application>Microsoft Office PowerPoint</Application>
  <PresentationFormat>Widescreen</PresentationFormat>
  <Paragraphs>385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Microsoft JhengHei</vt:lpstr>
      <vt:lpstr>Arial</vt:lpstr>
      <vt:lpstr>Arial Black</vt:lpstr>
      <vt:lpstr>Calibri</vt:lpstr>
      <vt:lpstr>Calibri Light</vt:lpstr>
      <vt:lpstr>Consolas</vt:lpstr>
      <vt:lpstr>DM Sans</vt:lpstr>
      <vt:lpstr>Google Sans</vt:lpstr>
      <vt:lpstr>Symbol</vt:lpstr>
      <vt:lpstr>Times New Roman</vt:lpstr>
      <vt:lpstr>Office Theme</vt:lpstr>
      <vt:lpstr>Air Quality Prediction  </vt:lpstr>
      <vt:lpstr>What is Air Quality?</vt:lpstr>
      <vt:lpstr>Key Features Affecting Air Quality</vt:lpstr>
      <vt:lpstr>Key Features Affecting Air Quality</vt:lpstr>
      <vt:lpstr>Data Source</vt:lpstr>
      <vt:lpstr>Problems in the data</vt:lpstr>
      <vt:lpstr>AQI</vt:lpstr>
      <vt:lpstr>Regression</vt:lpstr>
      <vt:lpstr>Regression</vt:lpstr>
      <vt:lpstr>Regression</vt:lpstr>
      <vt:lpstr>Classification</vt:lpstr>
      <vt:lpstr>Classification</vt:lpstr>
      <vt:lpstr>Deep Learning-MPLs-Classification</vt:lpstr>
      <vt:lpstr>PowerPoint Presentation</vt:lpstr>
      <vt:lpstr>PowerPoint Presentation</vt:lpstr>
      <vt:lpstr>PowerPoint Presentation</vt:lpstr>
      <vt:lpstr>Conclusion </vt:lpstr>
      <vt:lpstr>Future Directions</vt:lpstr>
      <vt:lpstr>PowerPoint Presentation</vt:lpstr>
      <vt:lpstr>Heatmap</vt:lpstr>
      <vt:lpstr>Regression</vt:lpstr>
      <vt:lpstr>Classification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Arman naeini</dc:creator>
  <cp:lastModifiedBy>Arman naeini</cp:lastModifiedBy>
  <cp:revision>340</cp:revision>
  <dcterms:created xsi:type="dcterms:W3CDTF">2024-11-06T11:27:40Z</dcterms:created>
  <dcterms:modified xsi:type="dcterms:W3CDTF">2024-12-20T09:20:06Z</dcterms:modified>
</cp:coreProperties>
</file>